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9"/>
  </p:notesMasterIdLst>
  <p:handoutMasterIdLst>
    <p:handoutMasterId r:id="rId40"/>
  </p:handoutMasterIdLst>
  <p:sldIdLst>
    <p:sldId id="278" r:id="rId5"/>
    <p:sldId id="294" r:id="rId6"/>
    <p:sldId id="279" r:id="rId7"/>
    <p:sldId id="280" r:id="rId8"/>
    <p:sldId id="281" r:id="rId9"/>
    <p:sldId id="284" r:id="rId10"/>
    <p:sldId id="282" r:id="rId11"/>
    <p:sldId id="295" r:id="rId12"/>
    <p:sldId id="285" r:id="rId13"/>
    <p:sldId id="297" r:id="rId14"/>
    <p:sldId id="300" r:id="rId15"/>
    <p:sldId id="298" r:id="rId16"/>
    <p:sldId id="299" r:id="rId17"/>
    <p:sldId id="301" r:id="rId18"/>
    <p:sldId id="316" r:id="rId19"/>
    <p:sldId id="317" r:id="rId20"/>
    <p:sldId id="318" r:id="rId21"/>
    <p:sldId id="319" r:id="rId22"/>
    <p:sldId id="302" r:id="rId23"/>
    <p:sldId id="303" r:id="rId24"/>
    <p:sldId id="304" r:id="rId25"/>
    <p:sldId id="305" r:id="rId26"/>
    <p:sldId id="306" r:id="rId27"/>
    <p:sldId id="307" r:id="rId28"/>
    <p:sldId id="308" r:id="rId29"/>
    <p:sldId id="309" r:id="rId30"/>
    <p:sldId id="310" r:id="rId31"/>
    <p:sldId id="311" r:id="rId32"/>
    <p:sldId id="312" r:id="rId33"/>
    <p:sldId id="314" r:id="rId34"/>
    <p:sldId id="313" r:id="rId35"/>
    <p:sldId id="315" r:id="rId36"/>
    <p:sldId id="320" r:id="rId37"/>
    <p:sldId id="321" r:id="rId3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21D4EC-9D02-4397-A213-9D98499BEEBC}" v="8" dt="2023-09-28T17:44:16.773"/>
    <p1510:client id="{D32713EB-A239-44A7-9F8B-A1F1CFC50A99}" v="14" dt="2023-09-29T08:54:18.363"/>
  </p1510:revLst>
</p1510:revInfo>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 venkat" userId="283cb5b3ea5e1e82" providerId="LiveId" clId="{6ECAE9CB-8E01-405B-BEB6-818968A4A3D0}"/>
    <pc:docChg chg="modSld">
      <pc:chgData name="Mani venkat" userId="283cb5b3ea5e1e82" providerId="LiveId" clId="{6ECAE9CB-8E01-405B-BEB6-818968A4A3D0}" dt="2023-09-29T09:20:06.177" v="0" actId="1076"/>
      <pc:docMkLst>
        <pc:docMk/>
      </pc:docMkLst>
      <pc:sldChg chg="modSp mod">
        <pc:chgData name="Mani venkat" userId="283cb5b3ea5e1e82" providerId="LiveId" clId="{6ECAE9CB-8E01-405B-BEB6-818968A4A3D0}" dt="2023-09-29T09:20:06.177" v="0" actId="1076"/>
        <pc:sldMkLst>
          <pc:docMk/>
          <pc:sldMk cId="685681062" sldId="282"/>
        </pc:sldMkLst>
        <pc:spChg chg="mod">
          <ac:chgData name="Mani venkat" userId="283cb5b3ea5e1e82" providerId="LiveId" clId="{6ECAE9CB-8E01-405B-BEB6-818968A4A3D0}" dt="2023-09-29T09:20:06.177" v="0" actId="1076"/>
          <ac:spMkLst>
            <pc:docMk/>
            <pc:sldMk cId="685681062" sldId="282"/>
            <ac:spMk id="4" creationId="{D2BBD890-6A99-C160-C084-2916E23107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9/29/2023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688841" y="69574"/>
            <a:ext cx="8593494" cy="3513382"/>
          </a:xfrm>
        </p:spPr>
        <p:txBody>
          <a:bodyPr/>
          <a:lstStyle/>
          <a:p>
            <a:r>
              <a:rPr lang="en-US" dirty="0"/>
              <a:t>INVENTORY MANAGEMENT SYSTEM</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5" y="3292590"/>
            <a:ext cx="6147443" cy="2371092"/>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C9BA-DC2F-116F-907F-C3F37D4F528E}"/>
              </a:ext>
            </a:extLst>
          </p:cNvPr>
          <p:cNvSpPr>
            <a:spLocks noGrp="1"/>
          </p:cNvSpPr>
          <p:nvPr>
            <p:ph type="title"/>
          </p:nvPr>
        </p:nvSpPr>
        <p:spPr>
          <a:xfrm>
            <a:off x="4224528" y="815009"/>
            <a:ext cx="6766560" cy="1209734"/>
          </a:xfrm>
        </p:spPr>
        <p:txBody>
          <a:bodyPr/>
          <a:lstStyle/>
          <a:p>
            <a:r>
              <a:rPr lang="en-IN" dirty="0"/>
              <a:t>Proposed system</a:t>
            </a:r>
          </a:p>
        </p:txBody>
      </p:sp>
      <p:sp>
        <p:nvSpPr>
          <p:cNvPr id="3" name="Footer Placeholder 2">
            <a:extLst>
              <a:ext uri="{FF2B5EF4-FFF2-40B4-BE49-F238E27FC236}">
                <a16:creationId xmlns:a16="http://schemas.microsoft.com/office/drawing/2014/main" id="{3810F977-2508-B0D8-4C8C-00714CD82A4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0159C69-2EAE-EE12-DB49-6A4DF9744C86}"/>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 name="Content Placeholder 4">
            <a:extLst>
              <a:ext uri="{FF2B5EF4-FFF2-40B4-BE49-F238E27FC236}">
                <a16:creationId xmlns:a16="http://schemas.microsoft.com/office/drawing/2014/main" id="{6DB1F99A-6F38-A607-C066-18309217B5D2}"/>
              </a:ext>
            </a:extLst>
          </p:cNvPr>
          <p:cNvSpPr>
            <a:spLocks noGrp="1"/>
          </p:cNvSpPr>
          <p:nvPr>
            <p:ph idx="1"/>
          </p:nvPr>
        </p:nvSpPr>
        <p:spPr>
          <a:xfrm>
            <a:off x="4289842" y="2313992"/>
            <a:ext cx="6766560" cy="2705877"/>
          </a:xfrm>
        </p:spPr>
        <p:txBody>
          <a:bodyPr>
            <a:normAutofit/>
          </a:bodyPr>
          <a:lstStyle/>
          <a:p>
            <a:r>
              <a:rPr lang="en-IN" sz="2800" b="1" i="0" dirty="0">
                <a:effectLst/>
                <a:latin typeface="Söhne"/>
              </a:rPr>
              <a:t>1.Automated Tracking</a:t>
            </a:r>
          </a:p>
          <a:p>
            <a:r>
              <a:rPr lang="en-IN" sz="2800" b="1" i="0" dirty="0">
                <a:effectLst/>
                <a:latin typeface="Söhne"/>
              </a:rPr>
              <a:t>2.Comprehensive Product Database:</a:t>
            </a:r>
          </a:p>
          <a:p>
            <a:r>
              <a:rPr lang="en-IN" sz="2800" b="1" dirty="0">
                <a:latin typeface="Söhne"/>
              </a:rPr>
              <a:t>3.</a:t>
            </a:r>
            <a:r>
              <a:rPr lang="en-IN" sz="2800" b="1" i="0" dirty="0">
                <a:effectLst/>
                <a:latin typeface="Söhne"/>
              </a:rPr>
              <a:t> Demand Forecasting and Reordering:</a:t>
            </a:r>
            <a:endParaRPr lang="en-IN" sz="2800" b="1" dirty="0">
              <a:latin typeface="Söhne"/>
            </a:endParaRPr>
          </a:p>
          <a:p>
            <a:r>
              <a:rPr lang="en-IN" sz="2800" b="1" i="0" dirty="0">
                <a:effectLst/>
                <a:latin typeface="Söhne"/>
              </a:rPr>
              <a:t>4.User-Friendly Interface:</a:t>
            </a:r>
            <a:r>
              <a:rPr lang="en-IN" sz="2800" b="0" i="0" dirty="0">
                <a:solidFill>
                  <a:srgbClr val="374151"/>
                </a:solidFill>
                <a:effectLst/>
                <a:latin typeface="Söhne"/>
              </a:rPr>
              <a:t> </a:t>
            </a:r>
            <a:endParaRPr lang="en-IN" sz="2800" dirty="0"/>
          </a:p>
        </p:txBody>
      </p:sp>
    </p:spTree>
    <p:extLst>
      <p:ext uri="{BB962C8B-B14F-4D97-AF65-F5344CB8AC3E}">
        <p14:creationId xmlns:p14="http://schemas.microsoft.com/office/powerpoint/2010/main" val="300977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C6C7-D140-3933-691A-A2C3C59932DE}"/>
              </a:ext>
            </a:extLst>
          </p:cNvPr>
          <p:cNvSpPr>
            <a:spLocks noGrp="1"/>
          </p:cNvSpPr>
          <p:nvPr>
            <p:ph type="title"/>
          </p:nvPr>
        </p:nvSpPr>
        <p:spPr>
          <a:xfrm>
            <a:off x="550506" y="89452"/>
            <a:ext cx="6642774" cy="1450099"/>
          </a:xfrm>
        </p:spPr>
        <p:txBody>
          <a:bodyPr/>
          <a:lstStyle/>
          <a:p>
            <a:r>
              <a:rPr lang="en-IN" dirty="0"/>
              <a:t>ARCHITECTURE</a:t>
            </a:r>
          </a:p>
        </p:txBody>
      </p:sp>
      <p:pic>
        <p:nvPicPr>
          <p:cNvPr id="8" name="Content Placeholder 7">
            <a:extLst>
              <a:ext uri="{FF2B5EF4-FFF2-40B4-BE49-F238E27FC236}">
                <a16:creationId xmlns:a16="http://schemas.microsoft.com/office/drawing/2014/main" id="{DEFE09CE-3A55-2224-CB5D-0003ECE7B194}"/>
              </a:ext>
            </a:extLst>
          </p:cNvPr>
          <p:cNvPicPr>
            <a:picLocks noGrp="1" noChangeAspect="1"/>
          </p:cNvPicPr>
          <p:nvPr>
            <p:ph idx="1"/>
          </p:nvPr>
        </p:nvPicPr>
        <p:blipFill>
          <a:blip r:embed="rId2"/>
          <a:stretch>
            <a:fillRect/>
          </a:stretch>
        </p:blipFill>
        <p:spPr>
          <a:xfrm>
            <a:off x="550506" y="1791478"/>
            <a:ext cx="6708711" cy="4721290"/>
          </a:xfrm>
        </p:spPr>
      </p:pic>
    </p:spTree>
    <p:extLst>
      <p:ext uri="{BB962C8B-B14F-4D97-AF65-F5344CB8AC3E}">
        <p14:creationId xmlns:p14="http://schemas.microsoft.com/office/powerpoint/2010/main" val="358244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9D95-AA43-9BE3-F28A-91BE36F23E61}"/>
              </a:ext>
            </a:extLst>
          </p:cNvPr>
          <p:cNvSpPr>
            <a:spLocks noGrp="1"/>
          </p:cNvSpPr>
          <p:nvPr>
            <p:ph type="title"/>
          </p:nvPr>
        </p:nvSpPr>
        <p:spPr>
          <a:xfrm>
            <a:off x="363893" y="89452"/>
            <a:ext cx="7483151" cy="1907299"/>
          </a:xfrm>
        </p:spPr>
        <p:txBody>
          <a:bodyPr/>
          <a:lstStyle/>
          <a:p>
            <a:r>
              <a:rPr lang="en-IN" dirty="0"/>
              <a:t>SOFTWARE REQUIREMENTS:</a:t>
            </a:r>
          </a:p>
        </p:txBody>
      </p:sp>
      <p:sp>
        <p:nvSpPr>
          <p:cNvPr id="3" name="Content Placeholder 2">
            <a:extLst>
              <a:ext uri="{FF2B5EF4-FFF2-40B4-BE49-F238E27FC236}">
                <a16:creationId xmlns:a16="http://schemas.microsoft.com/office/drawing/2014/main" id="{ADD47DA9-B9C3-47A0-B55F-F4CEB43D45C7}"/>
              </a:ext>
            </a:extLst>
          </p:cNvPr>
          <p:cNvSpPr>
            <a:spLocks noGrp="1"/>
          </p:cNvSpPr>
          <p:nvPr>
            <p:ph idx="1"/>
          </p:nvPr>
        </p:nvSpPr>
        <p:spPr>
          <a:xfrm>
            <a:off x="653143" y="2286000"/>
            <a:ext cx="6540137" cy="3606800"/>
          </a:xfrm>
        </p:spPr>
        <p:txBody>
          <a:bodyPr/>
          <a:lstStyle/>
          <a:p>
            <a:r>
              <a:rPr lang="en-IN" dirty="0"/>
              <a:t>1.MySQL</a:t>
            </a:r>
          </a:p>
          <a:p>
            <a:r>
              <a:rPr lang="en-IN" dirty="0"/>
              <a:t>2.Windows</a:t>
            </a:r>
          </a:p>
          <a:p>
            <a:r>
              <a:rPr lang="en-IN" dirty="0"/>
              <a:t>3.SpringBoot</a:t>
            </a:r>
          </a:p>
          <a:p>
            <a:r>
              <a:rPr lang="en-IN" dirty="0"/>
              <a:t>4.Eclipse</a:t>
            </a:r>
          </a:p>
          <a:p>
            <a:r>
              <a:rPr lang="en-IN" dirty="0"/>
              <a:t>5.Tomcat</a:t>
            </a:r>
          </a:p>
          <a:p>
            <a:r>
              <a:rPr lang="en-IN" dirty="0"/>
              <a:t>6.Postman</a:t>
            </a:r>
          </a:p>
        </p:txBody>
      </p:sp>
    </p:spTree>
    <p:extLst>
      <p:ext uri="{BB962C8B-B14F-4D97-AF65-F5344CB8AC3E}">
        <p14:creationId xmlns:p14="http://schemas.microsoft.com/office/powerpoint/2010/main" val="423873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E690-7A44-651A-BBB3-871BF2C04A98}"/>
              </a:ext>
            </a:extLst>
          </p:cNvPr>
          <p:cNvSpPr>
            <a:spLocks noGrp="1"/>
          </p:cNvSpPr>
          <p:nvPr>
            <p:ph type="title"/>
          </p:nvPr>
        </p:nvSpPr>
        <p:spPr>
          <a:xfrm>
            <a:off x="485192" y="89452"/>
            <a:ext cx="6708088" cy="2037928"/>
          </a:xfrm>
        </p:spPr>
        <p:txBody>
          <a:bodyPr/>
          <a:lstStyle/>
          <a:p>
            <a:r>
              <a:rPr lang="en-IN" dirty="0"/>
              <a:t>Hardware requirements</a:t>
            </a:r>
          </a:p>
        </p:txBody>
      </p:sp>
      <p:sp>
        <p:nvSpPr>
          <p:cNvPr id="3" name="Content Placeholder 2">
            <a:extLst>
              <a:ext uri="{FF2B5EF4-FFF2-40B4-BE49-F238E27FC236}">
                <a16:creationId xmlns:a16="http://schemas.microsoft.com/office/drawing/2014/main" id="{DCC4C542-627B-0033-5A3B-23E81C827329}"/>
              </a:ext>
            </a:extLst>
          </p:cNvPr>
          <p:cNvSpPr>
            <a:spLocks noGrp="1"/>
          </p:cNvSpPr>
          <p:nvPr>
            <p:ph idx="1"/>
          </p:nvPr>
        </p:nvSpPr>
        <p:spPr>
          <a:xfrm>
            <a:off x="951722" y="2407298"/>
            <a:ext cx="9974425" cy="3485502"/>
          </a:xfrm>
        </p:spPr>
        <p:txBody>
          <a:bodyPr>
            <a:normAutofit/>
          </a:bodyPr>
          <a:lstStyle/>
          <a:p>
            <a:r>
              <a:rPr lang="en-IN" dirty="0"/>
              <a:t>Laptop 4 GHz minimum, multi-core Processor</a:t>
            </a:r>
          </a:p>
          <a:p>
            <a:r>
              <a:rPr lang="en-IN" dirty="0"/>
              <a:t>Memory(RAM)4GB, preferably Higher, and Commensuration with concurrent usage</a:t>
            </a:r>
          </a:p>
          <a:p>
            <a:r>
              <a:rPr lang="en-IN" dirty="0"/>
              <a:t>Hard disk Space 1TB</a:t>
            </a:r>
          </a:p>
        </p:txBody>
      </p:sp>
    </p:spTree>
    <p:extLst>
      <p:ext uri="{BB962C8B-B14F-4D97-AF65-F5344CB8AC3E}">
        <p14:creationId xmlns:p14="http://schemas.microsoft.com/office/powerpoint/2010/main" val="137518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DAB4-00B6-5878-9883-CC2B3C77779D}"/>
              </a:ext>
            </a:extLst>
          </p:cNvPr>
          <p:cNvSpPr>
            <a:spLocks noGrp="1"/>
          </p:cNvSpPr>
          <p:nvPr>
            <p:ph type="title"/>
          </p:nvPr>
        </p:nvSpPr>
        <p:spPr>
          <a:xfrm>
            <a:off x="737118" y="89452"/>
            <a:ext cx="5896947" cy="1216834"/>
          </a:xfrm>
        </p:spPr>
        <p:txBody>
          <a:bodyPr/>
          <a:lstStyle/>
          <a:p>
            <a:r>
              <a:rPr lang="en-IN" dirty="0"/>
              <a:t>Source code</a:t>
            </a:r>
          </a:p>
        </p:txBody>
      </p:sp>
      <p:sp>
        <p:nvSpPr>
          <p:cNvPr id="3" name="Content Placeholder 2">
            <a:extLst>
              <a:ext uri="{FF2B5EF4-FFF2-40B4-BE49-F238E27FC236}">
                <a16:creationId xmlns:a16="http://schemas.microsoft.com/office/drawing/2014/main" id="{407302BE-189B-CD36-16F6-AD3795DC486C}"/>
              </a:ext>
            </a:extLst>
          </p:cNvPr>
          <p:cNvSpPr>
            <a:spLocks noGrp="1"/>
          </p:cNvSpPr>
          <p:nvPr>
            <p:ph idx="1"/>
          </p:nvPr>
        </p:nvSpPr>
        <p:spPr>
          <a:xfrm>
            <a:off x="737117" y="1810140"/>
            <a:ext cx="9825135" cy="4958408"/>
          </a:xfrm>
        </p:spPr>
        <p:txBody>
          <a:bodyPr>
            <a:normAutofit/>
          </a:bodyPr>
          <a:lstStyle/>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import </a:t>
            </a:r>
            <a:r>
              <a:rPr lang="en-IN" sz="1800" kern="100" dirty="0" err="1">
                <a:effectLst/>
                <a:latin typeface="Calibri" panose="020F0502020204030204" pitchFamily="34" charset="0"/>
                <a:cs typeface="Times New Roman" panose="02020603050405020304" pitchFamily="18" charset="0"/>
              </a:rPr>
              <a:t>org.springframework.boot.SpringApplication</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import </a:t>
            </a:r>
            <a:r>
              <a:rPr lang="en-IN" sz="1800" kern="100" dirty="0" err="1">
                <a:effectLst/>
                <a:latin typeface="Calibri" panose="020F0502020204030204" pitchFamily="34" charset="0"/>
                <a:cs typeface="Times New Roman" panose="02020603050405020304" pitchFamily="18" charset="0"/>
              </a:rPr>
              <a:t>org.springframework.boot.autoconfigure.SpringBootApplication</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@SpringBootApplication</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public class </a:t>
            </a:r>
            <a:r>
              <a:rPr lang="en-IN" sz="1800" kern="100" dirty="0" err="1">
                <a:effectLst/>
                <a:latin typeface="Calibri" panose="020F0502020204030204" pitchFamily="34" charset="0"/>
                <a:cs typeface="Times New Roman" panose="02020603050405020304" pitchFamily="18" charset="0"/>
              </a:rPr>
              <a:t>InventorymanagementsystemApplication</a:t>
            </a: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public static void main(String[] </a:t>
            </a:r>
            <a:r>
              <a:rPr lang="en-IN" sz="1800" kern="100" dirty="0" err="1">
                <a:effectLst/>
                <a:latin typeface="Calibri" panose="020F0502020204030204" pitchFamily="34" charset="0"/>
                <a:cs typeface="Times New Roman" panose="02020603050405020304" pitchFamily="18" charset="0"/>
              </a:rPr>
              <a:t>args</a:t>
            </a: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cs typeface="Times New Roman" panose="02020603050405020304" pitchFamily="18" charset="0"/>
              </a:rPr>
              <a:t>SpringApplication.run</a:t>
            </a:r>
            <a:r>
              <a:rPr lang="en-IN" sz="1800" kern="100" dirty="0">
                <a:effectLst/>
                <a:latin typeface="Calibri" panose="020F0502020204030204" pitchFamily="34" charset="0"/>
                <a:cs typeface="Times New Roman" panose="02020603050405020304" pitchFamily="18" charset="0"/>
              </a:rPr>
              <a:t>(</a:t>
            </a:r>
            <a:r>
              <a:rPr lang="en-IN" sz="1800" kern="100" dirty="0" err="1">
                <a:effectLst/>
                <a:latin typeface="Calibri" panose="020F0502020204030204" pitchFamily="34" charset="0"/>
                <a:cs typeface="Times New Roman" panose="02020603050405020304" pitchFamily="18" charset="0"/>
              </a:rPr>
              <a:t>InventorymanagementsystemApplication.class</a:t>
            </a:r>
            <a:r>
              <a:rPr lang="en-IN" sz="1800" kern="100" dirty="0">
                <a:effectLst/>
                <a:latin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cs typeface="Times New Roman" panose="02020603050405020304" pitchFamily="18" charset="0"/>
              </a:rPr>
              <a:t>args</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59622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0F22F-3CDC-13D3-C97C-455A7E4DDD29}"/>
              </a:ext>
            </a:extLst>
          </p:cNvPr>
          <p:cNvSpPr>
            <a:spLocks noGrp="1"/>
          </p:cNvSpPr>
          <p:nvPr>
            <p:ph idx="1"/>
          </p:nvPr>
        </p:nvSpPr>
        <p:spPr>
          <a:xfrm>
            <a:off x="363895" y="326571"/>
            <a:ext cx="11579290" cy="6969968"/>
          </a:xfrm>
        </p:spPr>
        <p:txBody>
          <a:bodyPr>
            <a:normAutofit/>
          </a:bodyPr>
          <a:lstStyle/>
          <a:p>
            <a:r>
              <a:rPr lang="en-IN" sz="44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com.bbproject.entity</a:t>
            </a:r>
            <a:endParaRPr lang="en-IN" sz="44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CategoryController.java</a:t>
            </a:r>
          </a:p>
          <a:p>
            <a:r>
              <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ProductController.java</a:t>
            </a: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SupplierController.java</a:t>
            </a: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80085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5B919-5AD6-CB9C-D192-0F5C15CAFBCA}"/>
              </a:ext>
            </a:extLst>
          </p:cNvPr>
          <p:cNvSpPr>
            <a:spLocks noGrp="1"/>
          </p:cNvSpPr>
          <p:nvPr>
            <p:ph idx="1"/>
          </p:nvPr>
        </p:nvSpPr>
        <p:spPr>
          <a:xfrm>
            <a:off x="485192" y="634482"/>
            <a:ext cx="8798767" cy="4609322"/>
          </a:xfrm>
        </p:spPr>
        <p:txBody>
          <a:bodyPr/>
          <a:lstStyle/>
          <a:p>
            <a:r>
              <a:rPr lang="en-IN" sz="4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com.bbproject.entity</a:t>
            </a:r>
            <a:endParaRPr lang="en-IN" sz="4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CategoryEntity.java</a:t>
            </a:r>
            <a:endParaRPr lang="en-IN" sz="1800" b="1" kern="100" dirty="0">
              <a:effectLst/>
              <a:latin typeface="Calibri" panose="020F0502020204030204" pitchFamily="34" charset="0"/>
              <a:cs typeface="Times New Roman" panose="02020603050405020304" pitchFamily="18" charset="0"/>
            </a:endParaRPr>
          </a:p>
          <a:p>
            <a:r>
              <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ProductEntity.java</a:t>
            </a: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SupplierEntity.java</a:t>
            </a:r>
            <a:endParaRPr lang="en-IN" sz="1800" kern="100" dirty="0">
              <a:effectLst/>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2796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8C2092-0259-DC16-0A0B-FE442D94F945}"/>
              </a:ext>
            </a:extLst>
          </p:cNvPr>
          <p:cNvSpPr>
            <a:spLocks noGrp="1"/>
          </p:cNvSpPr>
          <p:nvPr>
            <p:ph idx="1"/>
          </p:nvPr>
        </p:nvSpPr>
        <p:spPr>
          <a:xfrm>
            <a:off x="578497" y="559837"/>
            <a:ext cx="6819739" cy="5137020"/>
          </a:xfrm>
        </p:spPr>
        <p:txBody>
          <a:bodyPr/>
          <a:lstStyle/>
          <a:p>
            <a:r>
              <a:rPr lang="en-IN" sz="32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com.bbproject.repository</a:t>
            </a:r>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CategoryRepository</a:t>
            </a:r>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ProductRepository</a:t>
            </a:r>
            <a:endParaRPr lang="en-IN" sz="2000"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SupplierRepository</a:t>
            </a:r>
            <a:endParaRPr lang="en-IN" sz="2000" kern="100" dirty="0">
              <a:effectLst/>
              <a:latin typeface="Calibri" panose="020F0502020204030204" pitchFamily="34" charset="0"/>
              <a:cs typeface="Times New Roman" panose="02020603050405020304" pitchFamily="18" charset="0"/>
            </a:endParaRPr>
          </a:p>
          <a:p>
            <a:endParaRPr lang="en-IN" sz="3200" b="1" kern="1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75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E2A9E2-83EC-B923-8915-E8E585C3A7F4}"/>
              </a:ext>
            </a:extLst>
          </p:cNvPr>
          <p:cNvSpPr>
            <a:spLocks noGrp="1"/>
          </p:cNvSpPr>
          <p:nvPr>
            <p:ph idx="1"/>
          </p:nvPr>
        </p:nvSpPr>
        <p:spPr>
          <a:xfrm>
            <a:off x="1184988" y="522514"/>
            <a:ext cx="6007975" cy="5370286"/>
          </a:xfrm>
        </p:spPr>
        <p:txBody>
          <a:bodyPr/>
          <a:lstStyle/>
          <a:p>
            <a:r>
              <a:rPr lang="en-IN" sz="32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com.bbproject.service</a:t>
            </a:r>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CategoryService</a:t>
            </a:r>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ProductService</a:t>
            </a:r>
            <a:endParaRPr lang="en-IN" sz="1800" kern="100" dirty="0">
              <a:effectLst/>
              <a:latin typeface="Calibri" panose="020F0502020204030204" pitchFamily="34" charset="0"/>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SupplierService</a:t>
            </a:r>
            <a:endParaRPr lang="en-IN" sz="1800" kern="100" dirty="0">
              <a:effectLst/>
              <a:latin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cs typeface="Times New Roman" panose="02020603050405020304" pitchFamily="18" charset="0"/>
            </a:endParaRPr>
          </a:p>
          <a:p>
            <a:endParaRPr lang="en-IN" sz="3200" kern="100" dirty="0">
              <a:effectLst/>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0834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9171-0744-581E-7ABA-9B582C86D3AD}"/>
              </a:ext>
            </a:extLst>
          </p:cNvPr>
          <p:cNvSpPr>
            <a:spLocks noGrp="1"/>
          </p:cNvSpPr>
          <p:nvPr>
            <p:ph type="title"/>
          </p:nvPr>
        </p:nvSpPr>
        <p:spPr>
          <a:xfrm>
            <a:off x="839755" y="89453"/>
            <a:ext cx="4096139" cy="852940"/>
          </a:xfrm>
        </p:spPr>
        <p:txBody>
          <a:bodyPr/>
          <a:lstStyle/>
          <a:p>
            <a:r>
              <a:rPr lang="en-IN" dirty="0"/>
              <a:t>OUTPUT:</a:t>
            </a:r>
          </a:p>
        </p:txBody>
      </p:sp>
      <p:sp>
        <p:nvSpPr>
          <p:cNvPr id="3" name="Content Placeholder 2">
            <a:extLst>
              <a:ext uri="{FF2B5EF4-FFF2-40B4-BE49-F238E27FC236}">
                <a16:creationId xmlns:a16="http://schemas.microsoft.com/office/drawing/2014/main" id="{B353B389-E829-56E8-AD1E-D33B47C70DD6}"/>
              </a:ext>
            </a:extLst>
          </p:cNvPr>
          <p:cNvSpPr>
            <a:spLocks noGrp="1"/>
          </p:cNvSpPr>
          <p:nvPr>
            <p:ph idx="1"/>
          </p:nvPr>
        </p:nvSpPr>
        <p:spPr>
          <a:xfrm>
            <a:off x="0" y="826571"/>
            <a:ext cx="6096000" cy="852940"/>
          </a:xfrm>
        </p:spPr>
        <p:txBody>
          <a:bodyPr>
            <a:normAutofit fontScale="85000" lnSpcReduction="20000"/>
          </a:bodyPr>
          <a:lstStyle/>
          <a:p>
            <a:r>
              <a:rPr lang="en-IN" dirty="0"/>
              <a:t>	Supplier Table: </a:t>
            </a:r>
          </a:p>
          <a:p>
            <a:r>
              <a:rPr lang="en-IN" dirty="0"/>
              <a:t>              POST</a:t>
            </a:r>
          </a:p>
        </p:txBody>
      </p:sp>
      <p:pic>
        <p:nvPicPr>
          <p:cNvPr id="4" name="Picture 3">
            <a:extLst>
              <a:ext uri="{FF2B5EF4-FFF2-40B4-BE49-F238E27FC236}">
                <a16:creationId xmlns:a16="http://schemas.microsoft.com/office/drawing/2014/main" id="{5E677D77-477B-1298-7AEB-99B3AED0E3C1}"/>
              </a:ext>
            </a:extLst>
          </p:cNvPr>
          <p:cNvPicPr>
            <a:picLocks noChangeAspect="1"/>
          </p:cNvPicPr>
          <p:nvPr/>
        </p:nvPicPr>
        <p:blipFill>
          <a:blip r:embed="rId2"/>
          <a:stretch>
            <a:fillRect/>
          </a:stretch>
        </p:blipFill>
        <p:spPr>
          <a:xfrm>
            <a:off x="839755" y="1869976"/>
            <a:ext cx="9476876" cy="4711960"/>
          </a:xfrm>
          <a:prstGeom prst="rect">
            <a:avLst/>
          </a:prstGeom>
        </p:spPr>
      </p:pic>
    </p:spTree>
    <p:extLst>
      <p:ext uri="{BB962C8B-B14F-4D97-AF65-F5344CB8AC3E}">
        <p14:creationId xmlns:p14="http://schemas.microsoft.com/office/powerpoint/2010/main" val="92791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asons Why Inventory Management Software Open Source is Important">
            <a:extLst>
              <a:ext uri="{FF2B5EF4-FFF2-40B4-BE49-F238E27FC236}">
                <a16:creationId xmlns:a16="http://schemas.microsoft.com/office/drawing/2014/main" id="{A234F173-32DF-1254-F7B3-7BEC2A928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9" y="167952"/>
            <a:ext cx="9619860" cy="627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85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1B2A-84D6-68CD-9002-130871ED56C0}"/>
              </a:ext>
            </a:extLst>
          </p:cNvPr>
          <p:cNvSpPr>
            <a:spLocks noGrp="1"/>
          </p:cNvSpPr>
          <p:nvPr>
            <p:ph type="title"/>
          </p:nvPr>
        </p:nvSpPr>
        <p:spPr>
          <a:xfrm>
            <a:off x="758953" y="731520"/>
            <a:ext cx="1984247" cy="565435"/>
          </a:xfrm>
        </p:spPr>
        <p:txBody>
          <a:bodyPr/>
          <a:lstStyle/>
          <a:p>
            <a:r>
              <a:rPr lang="en-IN" sz="2400" dirty="0"/>
              <a:t>Post</a:t>
            </a:r>
          </a:p>
        </p:txBody>
      </p:sp>
      <p:pic>
        <p:nvPicPr>
          <p:cNvPr id="5" name="Content Placeholder 4">
            <a:extLst>
              <a:ext uri="{FF2B5EF4-FFF2-40B4-BE49-F238E27FC236}">
                <a16:creationId xmlns:a16="http://schemas.microsoft.com/office/drawing/2014/main" id="{E4423B94-F073-23A1-7472-134D39A27E7C}"/>
              </a:ext>
            </a:extLst>
          </p:cNvPr>
          <p:cNvPicPr>
            <a:picLocks noGrp="1" noChangeAspect="1"/>
          </p:cNvPicPr>
          <p:nvPr>
            <p:ph sz="half" idx="1"/>
          </p:nvPr>
        </p:nvPicPr>
        <p:blipFill>
          <a:blip r:embed="rId2"/>
          <a:stretch>
            <a:fillRect/>
          </a:stretch>
        </p:blipFill>
        <p:spPr>
          <a:xfrm>
            <a:off x="1392573" y="1472290"/>
            <a:ext cx="8777794" cy="4938929"/>
          </a:xfrm>
        </p:spPr>
      </p:pic>
    </p:spTree>
    <p:extLst>
      <p:ext uri="{BB962C8B-B14F-4D97-AF65-F5344CB8AC3E}">
        <p14:creationId xmlns:p14="http://schemas.microsoft.com/office/powerpoint/2010/main" val="102221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E9971-7720-E2AB-7CDD-5E10D40D6FFB}"/>
              </a:ext>
            </a:extLst>
          </p:cNvPr>
          <p:cNvSpPr>
            <a:spLocks noGrp="1"/>
          </p:cNvSpPr>
          <p:nvPr>
            <p:ph idx="1"/>
          </p:nvPr>
        </p:nvSpPr>
        <p:spPr>
          <a:xfrm>
            <a:off x="1499616" y="681135"/>
            <a:ext cx="4596384" cy="531845"/>
          </a:xfrm>
        </p:spPr>
        <p:txBody>
          <a:bodyPr>
            <a:normAutofit fontScale="92500" lnSpcReduction="10000"/>
          </a:bodyPr>
          <a:lstStyle/>
          <a:p>
            <a:r>
              <a:rPr lang="en-IN" dirty="0"/>
              <a:t>GET</a:t>
            </a:r>
          </a:p>
        </p:txBody>
      </p:sp>
      <p:pic>
        <p:nvPicPr>
          <p:cNvPr id="4" name="Picture 3">
            <a:extLst>
              <a:ext uri="{FF2B5EF4-FFF2-40B4-BE49-F238E27FC236}">
                <a16:creationId xmlns:a16="http://schemas.microsoft.com/office/drawing/2014/main" id="{BD843791-2013-9E1C-2C6F-B42557649AB0}"/>
              </a:ext>
            </a:extLst>
          </p:cNvPr>
          <p:cNvPicPr>
            <a:picLocks noChangeAspect="1"/>
          </p:cNvPicPr>
          <p:nvPr/>
        </p:nvPicPr>
        <p:blipFill>
          <a:blip r:embed="rId2"/>
          <a:stretch>
            <a:fillRect/>
          </a:stretch>
        </p:blipFill>
        <p:spPr>
          <a:xfrm>
            <a:off x="783771" y="1380931"/>
            <a:ext cx="10832841" cy="5391420"/>
          </a:xfrm>
          <a:prstGeom prst="rect">
            <a:avLst/>
          </a:prstGeom>
        </p:spPr>
      </p:pic>
    </p:spTree>
    <p:extLst>
      <p:ext uri="{BB962C8B-B14F-4D97-AF65-F5344CB8AC3E}">
        <p14:creationId xmlns:p14="http://schemas.microsoft.com/office/powerpoint/2010/main" val="2548484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7B2B8-F961-F704-A2F2-9E34CC2EC52E}"/>
              </a:ext>
            </a:extLst>
          </p:cNvPr>
          <p:cNvSpPr>
            <a:spLocks noGrp="1"/>
          </p:cNvSpPr>
          <p:nvPr>
            <p:ph idx="1"/>
          </p:nvPr>
        </p:nvSpPr>
        <p:spPr>
          <a:xfrm>
            <a:off x="979714" y="345232"/>
            <a:ext cx="4823928" cy="457201"/>
          </a:xfrm>
        </p:spPr>
        <p:txBody>
          <a:bodyPr>
            <a:normAutofit fontScale="85000" lnSpcReduction="20000"/>
          </a:bodyPr>
          <a:lstStyle/>
          <a:p>
            <a:r>
              <a:rPr lang="en-IN" dirty="0"/>
              <a:t>PUT</a:t>
            </a:r>
          </a:p>
        </p:txBody>
      </p:sp>
      <p:pic>
        <p:nvPicPr>
          <p:cNvPr id="4" name="Picture 3">
            <a:extLst>
              <a:ext uri="{FF2B5EF4-FFF2-40B4-BE49-F238E27FC236}">
                <a16:creationId xmlns:a16="http://schemas.microsoft.com/office/drawing/2014/main" id="{5D3317F3-3239-2F5D-311B-6CF41A13CFDC}"/>
              </a:ext>
            </a:extLst>
          </p:cNvPr>
          <p:cNvPicPr>
            <a:picLocks noChangeAspect="1"/>
          </p:cNvPicPr>
          <p:nvPr/>
        </p:nvPicPr>
        <p:blipFill>
          <a:blip r:embed="rId2"/>
          <a:stretch>
            <a:fillRect/>
          </a:stretch>
        </p:blipFill>
        <p:spPr>
          <a:xfrm>
            <a:off x="821094" y="1056034"/>
            <a:ext cx="9619862" cy="5596693"/>
          </a:xfrm>
          <a:prstGeom prst="rect">
            <a:avLst/>
          </a:prstGeom>
        </p:spPr>
      </p:pic>
    </p:spTree>
    <p:extLst>
      <p:ext uri="{BB962C8B-B14F-4D97-AF65-F5344CB8AC3E}">
        <p14:creationId xmlns:p14="http://schemas.microsoft.com/office/powerpoint/2010/main" val="40557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592C4-B728-2684-2B1A-5067A416B902}"/>
              </a:ext>
            </a:extLst>
          </p:cNvPr>
          <p:cNvSpPr>
            <a:spLocks noGrp="1"/>
          </p:cNvSpPr>
          <p:nvPr>
            <p:ph idx="1"/>
          </p:nvPr>
        </p:nvSpPr>
        <p:spPr>
          <a:xfrm>
            <a:off x="998376" y="718457"/>
            <a:ext cx="4516016" cy="559837"/>
          </a:xfrm>
        </p:spPr>
        <p:txBody>
          <a:bodyPr>
            <a:normAutofit lnSpcReduction="10000"/>
          </a:bodyPr>
          <a:lstStyle/>
          <a:p>
            <a:r>
              <a:rPr lang="en-IN" dirty="0"/>
              <a:t>DELETE</a:t>
            </a:r>
          </a:p>
        </p:txBody>
      </p:sp>
      <p:pic>
        <p:nvPicPr>
          <p:cNvPr id="4" name="Picture 3">
            <a:extLst>
              <a:ext uri="{FF2B5EF4-FFF2-40B4-BE49-F238E27FC236}">
                <a16:creationId xmlns:a16="http://schemas.microsoft.com/office/drawing/2014/main" id="{62CCC678-B544-976D-8952-841EACF2AA55}"/>
              </a:ext>
            </a:extLst>
          </p:cNvPr>
          <p:cNvPicPr>
            <a:picLocks noChangeAspect="1"/>
          </p:cNvPicPr>
          <p:nvPr/>
        </p:nvPicPr>
        <p:blipFill>
          <a:blip r:embed="rId2"/>
          <a:stretch>
            <a:fillRect/>
          </a:stretch>
        </p:blipFill>
        <p:spPr>
          <a:xfrm>
            <a:off x="606490" y="1427584"/>
            <a:ext cx="10384972" cy="5260791"/>
          </a:xfrm>
          <a:prstGeom prst="rect">
            <a:avLst/>
          </a:prstGeom>
        </p:spPr>
      </p:pic>
    </p:spTree>
    <p:extLst>
      <p:ext uri="{BB962C8B-B14F-4D97-AF65-F5344CB8AC3E}">
        <p14:creationId xmlns:p14="http://schemas.microsoft.com/office/powerpoint/2010/main" val="371313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44531-EAAE-201B-0077-77A1E3EF682C}"/>
              </a:ext>
            </a:extLst>
          </p:cNvPr>
          <p:cNvPicPr>
            <a:picLocks noChangeAspect="1"/>
          </p:cNvPicPr>
          <p:nvPr/>
        </p:nvPicPr>
        <p:blipFill>
          <a:blip r:embed="rId2"/>
          <a:stretch>
            <a:fillRect/>
          </a:stretch>
        </p:blipFill>
        <p:spPr>
          <a:xfrm>
            <a:off x="718458" y="714629"/>
            <a:ext cx="10577804" cy="5428742"/>
          </a:xfrm>
          <a:prstGeom prst="rect">
            <a:avLst/>
          </a:prstGeom>
        </p:spPr>
      </p:pic>
    </p:spTree>
    <p:extLst>
      <p:ext uri="{BB962C8B-B14F-4D97-AF65-F5344CB8AC3E}">
        <p14:creationId xmlns:p14="http://schemas.microsoft.com/office/powerpoint/2010/main" val="4172690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19323-3BE5-C0C5-0531-7A6CB2599EE4}"/>
              </a:ext>
            </a:extLst>
          </p:cNvPr>
          <p:cNvSpPr>
            <a:spLocks noGrp="1"/>
          </p:cNvSpPr>
          <p:nvPr>
            <p:ph idx="1"/>
          </p:nvPr>
        </p:nvSpPr>
        <p:spPr>
          <a:xfrm>
            <a:off x="914400" y="74645"/>
            <a:ext cx="6278880" cy="839755"/>
          </a:xfrm>
        </p:spPr>
        <p:txBody>
          <a:bodyPr>
            <a:normAutofit fontScale="77500" lnSpcReduction="20000"/>
          </a:bodyPr>
          <a:lstStyle/>
          <a:p>
            <a:r>
              <a:rPr lang="en-IN" dirty="0"/>
              <a:t>PRODUCTS TABLE:</a:t>
            </a:r>
          </a:p>
          <a:p>
            <a:r>
              <a:rPr lang="en-IN" dirty="0"/>
              <a:t>POST</a:t>
            </a:r>
          </a:p>
        </p:txBody>
      </p:sp>
      <p:pic>
        <p:nvPicPr>
          <p:cNvPr id="2" name="Picture 1">
            <a:extLst>
              <a:ext uri="{FF2B5EF4-FFF2-40B4-BE49-F238E27FC236}">
                <a16:creationId xmlns:a16="http://schemas.microsoft.com/office/drawing/2014/main" id="{C9D09E90-048B-D50B-EB6C-A6C5BCE5DB58}"/>
              </a:ext>
            </a:extLst>
          </p:cNvPr>
          <p:cNvPicPr>
            <a:picLocks noChangeAspect="1"/>
          </p:cNvPicPr>
          <p:nvPr/>
        </p:nvPicPr>
        <p:blipFill>
          <a:blip r:embed="rId2"/>
          <a:stretch>
            <a:fillRect/>
          </a:stretch>
        </p:blipFill>
        <p:spPr>
          <a:xfrm>
            <a:off x="1268962" y="1107649"/>
            <a:ext cx="9022703" cy="5675706"/>
          </a:xfrm>
          <a:prstGeom prst="rect">
            <a:avLst/>
          </a:prstGeom>
        </p:spPr>
      </p:pic>
    </p:spTree>
    <p:extLst>
      <p:ext uri="{BB962C8B-B14F-4D97-AF65-F5344CB8AC3E}">
        <p14:creationId xmlns:p14="http://schemas.microsoft.com/office/powerpoint/2010/main" val="246419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5112C-C3EE-82A3-FDF6-2046B66E5773}"/>
              </a:ext>
            </a:extLst>
          </p:cNvPr>
          <p:cNvSpPr>
            <a:spLocks noGrp="1"/>
          </p:cNvSpPr>
          <p:nvPr>
            <p:ph idx="1"/>
          </p:nvPr>
        </p:nvSpPr>
        <p:spPr>
          <a:xfrm>
            <a:off x="1007708" y="363894"/>
            <a:ext cx="6055566" cy="671804"/>
          </a:xfrm>
        </p:spPr>
        <p:txBody>
          <a:bodyPr/>
          <a:lstStyle/>
          <a:p>
            <a:r>
              <a:rPr lang="en-IN" dirty="0"/>
              <a:t>POST</a:t>
            </a:r>
          </a:p>
        </p:txBody>
      </p:sp>
      <p:pic>
        <p:nvPicPr>
          <p:cNvPr id="5" name="Picture 4">
            <a:extLst>
              <a:ext uri="{FF2B5EF4-FFF2-40B4-BE49-F238E27FC236}">
                <a16:creationId xmlns:a16="http://schemas.microsoft.com/office/drawing/2014/main" id="{1DA887D6-6E63-2104-4F5D-511B4094FD4E}"/>
              </a:ext>
            </a:extLst>
          </p:cNvPr>
          <p:cNvPicPr>
            <a:picLocks noChangeAspect="1"/>
          </p:cNvPicPr>
          <p:nvPr/>
        </p:nvPicPr>
        <p:blipFill>
          <a:blip r:embed="rId2"/>
          <a:stretch>
            <a:fillRect/>
          </a:stretch>
        </p:blipFill>
        <p:spPr>
          <a:xfrm>
            <a:off x="1007707" y="1203649"/>
            <a:ext cx="9675845" cy="5531379"/>
          </a:xfrm>
          <a:prstGeom prst="rect">
            <a:avLst/>
          </a:prstGeom>
        </p:spPr>
      </p:pic>
    </p:spTree>
    <p:extLst>
      <p:ext uri="{BB962C8B-B14F-4D97-AF65-F5344CB8AC3E}">
        <p14:creationId xmlns:p14="http://schemas.microsoft.com/office/powerpoint/2010/main" val="2449299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CAC65-C737-D032-1F21-4EF06F59EC8C}"/>
              </a:ext>
            </a:extLst>
          </p:cNvPr>
          <p:cNvPicPr>
            <a:picLocks noChangeAspect="1"/>
          </p:cNvPicPr>
          <p:nvPr/>
        </p:nvPicPr>
        <p:blipFill>
          <a:blip r:embed="rId2"/>
          <a:stretch>
            <a:fillRect/>
          </a:stretch>
        </p:blipFill>
        <p:spPr>
          <a:xfrm>
            <a:off x="905070" y="746449"/>
            <a:ext cx="9060026" cy="5365102"/>
          </a:xfrm>
          <a:prstGeom prst="rect">
            <a:avLst/>
          </a:prstGeom>
        </p:spPr>
      </p:pic>
    </p:spTree>
    <p:extLst>
      <p:ext uri="{BB962C8B-B14F-4D97-AF65-F5344CB8AC3E}">
        <p14:creationId xmlns:p14="http://schemas.microsoft.com/office/powerpoint/2010/main" val="208394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2611B-A937-CBC7-D8A2-EBF8B1781D9C}"/>
              </a:ext>
            </a:extLst>
          </p:cNvPr>
          <p:cNvSpPr>
            <a:spLocks noGrp="1"/>
          </p:cNvSpPr>
          <p:nvPr>
            <p:ph idx="1"/>
          </p:nvPr>
        </p:nvSpPr>
        <p:spPr>
          <a:xfrm>
            <a:off x="1368988" y="270587"/>
            <a:ext cx="5693664" cy="466531"/>
          </a:xfrm>
        </p:spPr>
        <p:txBody>
          <a:bodyPr>
            <a:normAutofit fontScale="85000" lnSpcReduction="20000"/>
          </a:bodyPr>
          <a:lstStyle/>
          <a:p>
            <a:r>
              <a:rPr lang="en-IN" dirty="0"/>
              <a:t>DELETE</a:t>
            </a:r>
          </a:p>
        </p:txBody>
      </p:sp>
      <p:pic>
        <p:nvPicPr>
          <p:cNvPr id="4" name="Picture 3">
            <a:extLst>
              <a:ext uri="{FF2B5EF4-FFF2-40B4-BE49-F238E27FC236}">
                <a16:creationId xmlns:a16="http://schemas.microsoft.com/office/drawing/2014/main" id="{F5310145-44CE-7DC8-32B2-BD8ECD6FE8FC}"/>
              </a:ext>
            </a:extLst>
          </p:cNvPr>
          <p:cNvPicPr>
            <a:picLocks noChangeAspect="1"/>
          </p:cNvPicPr>
          <p:nvPr/>
        </p:nvPicPr>
        <p:blipFill>
          <a:blip r:embed="rId2"/>
          <a:stretch>
            <a:fillRect/>
          </a:stretch>
        </p:blipFill>
        <p:spPr>
          <a:xfrm>
            <a:off x="1259632" y="1028042"/>
            <a:ext cx="8845421" cy="5559371"/>
          </a:xfrm>
          <a:prstGeom prst="rect">
            <a:avLst/>
          </a:prstGeom>
        </p:spPr>
      </p:pic>
    </p:spTree>
    <p:extLst>
      <p:ext uri="{BB962C8B-B14F-4D97-AF65-F5344CB8AC3E}">
        <p14:creationId xmlns:p14="http://schemas.microsoft.com/office/powerpoint/2010/main" val="358533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1B850-C495-2C3C-933D-79D7F846B7FF}"/>
              </a:ext>
            </a:extLst>
          </p:cNvPr>
          <p:cNvSpPr>
            <a:spLocks noGrp="1"/>
          </p:cNvSpPr>
          <p:nvPr>
            <p:ph idx="1"/>
          </p:nvPr>
        </p:nvSpPr>
        <p:spPr>
          <a:xfrm>
            <a:off x="643812" y="253601"/>
            <a:ext cx="6549468" cy="978040"/>
          </a:xfrm>
        </p:spPr>
        <p:txBody>
          <a:bodyPr>
            <a:normAutofit fontScale="92500" lnSpcReduction="20000"/>
          </a:bodyPr>
          <a:lstStyle/>
          <a:p>
            <a:r>
              <a:rPr lang="en-IN" dirty="0"/>
              <a:t>CATEGORIES TABLE:</a:t>
            </a:r>
          </a:p>
          <a:p>
            <a:r>
              <a:rPr lang="en-IN" dirty="0"/>
              <a:t>POST</a:t>
            </a:r>
          </a:p>
        </p:txBody>
      </p:sp>
      <p:pic>
        <p:nvPicPr>
          <p:cNvPr id="5" name="Picture 4">
            <a:extLst>
              <a:ext uri="{FF2B5EF4-FFF2-40B4-BE49-F238E27FC236}">
                <a16:creationId xmlns:a16="http://schemas.microsoft.com/office/drawing/2014/main" id="{058A0C01-5787-1448-1622-C3F91CE545A2}"/>
              </a:ext>
            </a:extLst>
          </p:cNvPr>
          <p:cNvPicPr>
            <a:picLocks noChangeAspect="1"/>
          </p:cNvPicPr>
          <p:nvPr/>
        </p:nvPicPr>
        <p:blipFill>
          <a:blip r:embed="rId2"/>
          <a:stretch>
            <a:fillRect/>
          </a:stretch>
        </p:blipFill>
        <p:spPr>
          <a:xfrm>
            <a:off x="1026367" y="1362269"/>
            <a:ext cx="9759820" cy="5242130"/>
          </a:xfrm>
          <a:prstGeom prst="rect">
            <a:avLst/>
          </a:prstGeom>
        </p:spPr>
      </p:pic>
    </p:spTree>
    <p:extLst>
      <p:ext uri="{BB962C8B-B14F-4D97-AF65-F5344CB8AC3E}">
        <p14:creationId xmlns:p14="http://schemas.microsoft.com/office/powerpoint/2010/main" val="98335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811763" y="89452"/>
            <a:ext cx="6381517" cy="955577"/>
          </a:xfrm>
        </p:spPr>
        <p:txBody>
          <a:bodyPr/>
          <a:lstStyle/>
          <a:p>
            <a:r>
              <a:rPr lang="en-US" dirty="0"/>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045029"/>
            <a:ext cx="5693664" cy="5533053"/>
          </a:xfrm>
        </p:spPr>
        <p:txBody>
          <a:bodyPr>
            <a:normAutofit fontScale="92500" lnSpcReduction="10000"/>
          </a:bodyPr>
          <a:lstStyle/>
          <a:p>
            <a:r>
              <a:rPr lang="en-US" dirty="0"/>
              <a:t>USE CASE</a:t>
            </a:r>
          </a:p>
          <a:p>
            <a:r>
              <a:rPr lang="en-US" dirty="0"/>
              <a:t>ABSTRACT</a:t>
            </a:r>
          </a:p>
          <a:p>
            <a:r>
              <a:rPr lang="en-US" dirty="0"/>
              <a:t>INTRODUCTION</a:t>
            </a:r>
          </a:p>
          <a:p>
            <a:r>
              <a:rPr lang="en-US" dirty="0"/>
              <a:t>EXISTING SYSTEM</a:t>
            </a:r>
          </a:p>
          <a:p>
            <a:r>
              <a:rPr lang="en-US" dirty="0"/>
              <a:t>PROPOSED SYSTEM</a:t>
            </a:r>
          </a:p>
          <a:p>
            <a:r>
              <a:rPr lang="en-US" dirty="0"/>
              <a:t>ARCHITECTURE</a:t>
            </a:r>
          </a:p>
          <a:p>
            <a:r>
              <a:rPr lang="en-US" dirty="0"/>
              <a:t>SOFTWARE REQUIREMENTS</a:t>
            </a:r>
          </a:p>
          <a:p>
            <a:r>
              <a:rPr lang="en-US" dirty="0"/>
              <a:t>HARDWARE REQUIREMENTS</a:t>
            </a:r>
          </a:p>
          <a:p>
            <a:r>
              <a:rPr lang="en-US" dirty="0"/>
              <a:t>SOURCE CODE</a:t>
            </a:r>
          </a:p>
          <a:p>
            <a:r>
              <a:rPr lang="en-US" dirty="0"/>
              <a:t>CONCLUSION </a:t>
            </a:r>
          </a:p>
          <a:p>
            <a:r>
              <a:rPr lang="en-US" dirty="0"/>
              <a:t>FUTURE ENHANCEMENTS</a:t>
            </a:r>
          </a:p>
          <a:p>
            <a:endParaRPr lang="en-US" dirty="0"/>
          </a:p>
          <a:p>
            <a:endParaRPr lang="en-US" dirty="0"/>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D48B8-2EA5-8986-4710-12E610519D71}"/>
              </a:ext>
            </a:extLst>
          </p:cNvPr>
          <p:cNvSpPr>
            <a:spLocks noGrp="1"/>
          </p:cNvSpPr>
          <p:nvPr>
            <p:ph idx="1"/>
          </p:nvPr>
        </p:nvSpPr>
        <p:spPr>
          <a:xfrm>
            <a:off x="989045" y="223936"/>
            <a:ext cx="6204235" cy="429207"/>
          </a:xfrm>
        </p:spPr>
        <p:txBody>
          <a:bodyPr>
            <a:normAutofit fontScale="70000" lnSpcReduction="20000"/>
          </a:bodyPr>
          <a:lstStyle/>
          <a:p>
            <a:r>
              <a:rPr lang="en-IN" dirty="0"/>
              <a:t>GET</a:t>
            </a:r>
          </a:p>
        </p:txBody>
      </p:sp>
      <p:pic>
        <p:nvPicPr>
          <p:cNvPr id="4" name="Picture 3">
            <a:extLst>
              <a:ext uri="{FF2B5EF4-FFF2-40B4-BE49-F238E27FC236}">
                <a16:creationId xmlns:a16="http://schemas.microsoft.com/office/drawing/2014/main" id="{A775FD34-256A-2DF0-F1D0-27E081E60E67}"/>
              </a:ext>
            </a:extLst>
          </p:cNvPr>
          <p:cNvPicPr>
            <a:picLocks noChangeAspect="1"/>
          </p:cNvPicPr>
          <p:nvPr/>
        </p:nvPicPr>
        <p:blipFill>
          <a:blip r:embed="rId2"/>
          <a:stretch>
            <a:fillRect/>
          </a:stretch>
        </p:blipFill>
        <p:spPr>
          <a:xfrm>
            <a:off x="923731" y="825758"/>
            <a:ext cx="9722498" cy="5951257"/>
          </a:xfrm>
          <a:prstGeom prst="rect">
            <a:avLst/>
          </a:prstGeom>
        </p:spPr>
      </p:pic>
    </p:spTree>
    <p:extLst>
      <p:ext uri="{BB962C8B-B14F-4D97-AF65-F5344CB8AC3E}">
        <p14:creationId xmlns:p14="http://schemas.microsoft.com/office/powerpoint/2010/main" val="362056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B80E3-E46A-3240-6D7F-A9366494417E}"/>
              </a:ext>
            </a:extLst>
          </p:cNvPr>
          <p:cNvPicPr>
            <a:picLocks noChangeAspect="1"/>
          </p:cNvPicPr>
          <p:nvPr/>
        </p:nvPicPr>
        <p:blipFill>
          <a:blip r:embed="rId2"/>
          <a:stretch>
            <a:fillRect/>
          </a:stretch>
        </p:blipFill>
        <p:spPr>
          <a:xfrm>
            <a:off x="951225" y="244270"/>
            <a:ext cx="9451910" cy="5988579"/>
          </a:xfrm>
          <a:prstGeom prst="rect">
            <a:avLst/>
          </a:prstGeom>
        </p:spPr>
      </p:pic>
    </p:spTree>
    <p:extLst>
      <p:ext uri="{BB962C8B-B14F-4D97-AF65-F5344CB8AC3E}">
        <p14:creationId xmlns:p14="http://schemas.microsoft.com/office/powerpoint/2010/main" val="2537583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2C097-FC60-84F4-49B9-6C787B8E9E2E}"/>
              </a:ext>
            </a:extLst>
          </p:cNvPr>
          <p:cNvSpPr>
            <a:spLocks noGrp="1"/>
          </p:cNvSpPr>
          <p:nvPr>
            <p:ph idx="1"/>
          </p:nvPr>
        </p:nvSpPr>
        <p:spPr>
          <a:xfrm>
            <a:off x="1166327" y="205274"/>
            <a:ext cx="4929673" cy="765110"/>
          </a:xfrm>
        </p:spPr>
        <p:txBody>
          <a:bodyPr/>
          <a:lstStyle/>
          <a:p>
            <a:r>
              <a:rPr lang="en-IN" dirty="0"/>
              <a:t>DELETE</a:t>
            </a:r>
          </a:p>
        </p:txBody>
      </p:sp>
      <p:pic>
        <p:nvPicPr>
          <p:cNvPr id="4" name="Picture 3">
            <a:extLst>
              <a:ext uri="{FF2B5EF4-FFF2-40B4-BE49-F238E27FC236}">
                <a16:creationId xmlns:a16="http://schemas.microsoft.com/office/drawing/2014/main" id="{379569A4-5E5F-C8CE-6BAA-CD7EA9FEB78F}"/>
              </a:ext>
            </a:extLst>
          </p:cNvPr>
          <p:cNvPicPr>
            <a:picLocks noChangeAspect="1"/>
          </p:cNvPicPr>
          <p:nvPr/>
        </p:nvPicPr>
        <p:blipFill>
          <a:blip r:embed="rId2"/>
          <a:stretch>
            <a:fillRect/>
          </a:stretch>
        </p:blipFill>
        <p:spPr>
          <a:xfrm>
            <a:off x="1166327" y="1194318"/>
            <a:ext cx="9190654" cy="5458408"/>
          </a:xfrm>
          <a:prstGeom prst="rect">
            <a:avLst/>
          </a:prstGeom>
        </p:spPr>
      </p:pic>
    </p:spTree>
    <p:extLst>
      <p:ext uri="{BB962C8B-B14F-4D97-AF65-F5344CB8AC3E}">
        <p14:creationId xmlns:p14="http://schemas.microsoft.com/office/powerpoint/2010/main" val="220922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6D4F-99C9-3985-5D48-86669840E5DC}"/>
              </a:ext>
            </a:extLst>
          </p:cNvPr>
          <p:cNvSpPr>
            <a:spLocks noGrp="1"/>
          </p:cNvSpPr>
          <p:nvPr>
            <p:ph type="title"/>
          </p:nvPr>
        </p:nvSpPr>
        <p:spPr>
          <a:xfrm>
            <a:off x="709127" y="89452"/>
            <a:ext cx="6484153" cy="1422107"/>
          </a:xfrm>
        </p:spPr>
        <p:txBody>
          <a:bodyPr/>
          <a:lstStyle/>
          <a:p>
            <a:r>
              <a:rPr lang="en-IN" dirty="0"/>
              <a:t>Conclusion:</a:t>
            </a:r>
          </a:p>
        </p:txBody>
      </p:sp>
      <p:sp>
        <p:nvSpPr>
          <p:cNvPr id="3" name="Content Placeholder 2">
            <a:extLst>
              <a:ext uri="{FF2B5EF4-FFF2-40B4-BE49-F238E27FC236}">
                <a16:creationId xmlns:a16="http://schemas.microsoft.com/office/drawing/2014/main" id="{B235C3C4-F84F-1964-FB83-CDB1A0F4C770}"/>
              </a:ext>
            </a:extLst>
          </p:cNvPr>
          <p:cNvSpPr>
            <a:spLocks noGrp="1"/>
          </p:cNvSpPr>
          <p:nvPr>
            <p:ph idx="1"/>
          </p:nvPr>
        </p:nvSpPr>
        <p:spPr>
          <a:xfrm>
            <a:off x="1119673" y="1894113"/>
            <a:ext cx="8780107" cy="4114801"/>
          </a:xfrm>
        </p:spPr>
        <p:txBody>
          <a:bodyPr>
            <a:normAutofit fontScale="85000" lnSpcReduction="20000"/>
          </a:bodyPr>
          <a:lstStyle/>
          <a:p>
            <a:r>
              <a:rPr lang="en-US" b="0" i="0" dirty="0">
                <a:solidFill>
                  <a:srgbClr val="374151"/>
                </a:solidFill>
                <a:effectLst/>
                <a:latin typeface="Söhne"/>
              </a:rPr>
              <a:t>In conclusion, the Inventory Management System (IMS) project signifies a pivotal advancement in the realm of inventory control and resource management. It introduces a user-centric platform that simplifies the complexities of inventory handling, streamlining processes for efficient management while fostering collaboration and synergy among team members. By prioritizing user experience, data security, and scalability, this system equips organizations with the tools they need to optimize their inventory operations, adapt to changing demands, and enhance productivity. As we stride into the future of inventory management, the IMS stands as an adaptable and indispensable asset for businesses of all sizes, revolutionizing how we approach resource management in the digital age.</a:t>
            </a:r>
            <a:endParaRPr lang="en-IN" dirty="0"/>
          </a:p>
        </p:txBody>
      </p:sp>
    </p:spTree>
    <p:extLst>
      <p:ext uri="{BB962C8B-B14F-4D97-AF65-F5344CB8AC3E}">
        <p14:creationId xmlns:p14="http://schemas.microsoft.com/office/powerpoint/2010/main" val="65004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7A1C-8A95-E14B-2A70-7BBFB082592D}"/>
              </a:ext>
            </a:extLst>
          </p:cNvPr>
          <p:cNvSpPr>
            <a:spLocks noGrp="1"/>
          </p:cNvSpPr>
          <p:nvPr>
            <p:ph type="title"/>
          </p:nvPr>
        </p:nvSpPr>
        <p:spPr>
          <a:xfrm>
            <a:off x="1499616" y="89452"/>
            <a:ext cx="7737690" cy="1897968"/>
          </a:xfrm>
        </p:spPr>
        <p:txBody>
          <a:bodyPr/>
          <a:lstStyle/>
          <a:p>
            <a:r>
              <a:rPr lang="en-IN" dirty="0"/>
              <a:t>Future enhancements:</a:t>
            </a:r>
          </a:p>
        </p:txBody>
      </p:sp>
      <p:sp>
        <p:nvSpPr>
          <p:cNvPr id="3" name="Content Placeholder 2">
            <a:extLst>
              <a:ext uri="{FF2B5EF4-FFF2-40B4-BE49-F238E27FC236}">
                <a16:creationId xmlns:a16="http://schemas.microsoft.com/office/drawing/2014/main" id="{9B68E52D-FCF4-C544-04CA-E287CF720B3E}"/>
              </a:ext>
            </a:extLst>
          </p:cNvPr>
          <p:cNvSpPr>
            <a:spLocks noGrp="1"/>
          </p:cNvSpPr>
          <p:nvPr>
            <p:ph idx="1"/>
          </p:nvPr>
        </p:nvSpPr>
        <p:spPr>
          <a:xfrm>
            <a:off x="1499616" y="2267339"/>
            <a:ext cx="8437486" cy="3834881"/>
          </a:xfrm>
        </p:spPr>
        <p:txBody>
          <a:bodyPr>
            <a:normAutofit fontScale="62500" lnSpcReduction="20000"/>
          </a:bodyPr>
          <a:lstStyle/>
          <a:p>
            <a:r>
              <a:rPr lang="en-US" b="0" i="0" dirty="0">
                <a:solidFill>
                  <a:srgbClr val="374151"/>
                </a:solidFill>
                <a:effectLst/>
                <a:latin typeface="Söhne"/>
              </a:rPr>
              <a:t>Looking ahead, the Inventory Management System envisions a host of exciting enhancements on the horizon. These include the implementation of advanced machine learning algorithms to offer personalized inventory management recommendations, the development of dedicated mobile applications for on-the-fly accessibility, integration of voice-activated inventory assistance, exploration of augmented reality (AR) inventory management experiences, the promotion of collaborative teamwork through challenges and events, the fortification of trust via blockchain-based inventory verification, expansion of language support for global accessibility, and the advocacy for sustainable inventory practices in alignment with environmental consciousness. These forward-looking enhancements ensure that the Inventory Management System remains at the forefront of inventory management innovation, continually engaging users and providing a dynamic and enriching inventory management experience for organizations across the spectrum.</a:t>
            </a:r>
            <a:endParaRPr lang="en-IN" dirty="0"/>
          </a:p>
        </p:txBody>
      </p:sp>
    </p:spTree>
    <p:extLst>
      <p:ext uri="{BB962C8B-B14F-4D97-AF65-F5344CB8AC3E}">
        <p14:creationId xmlns:p14="http://schemas.microsoft.com/office/powerpoint/2010/main" val="163118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790477"/>
          </a:xfrm>
        </p:spPr>
        <p:txBody>
          <a:bodyPr/>
          <a:lstStyle/>
          <a:p>
            <a:r>
              <a:rPr lang="en-US" dirty="0"/>
              <a:t>Use case:</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8" y="457200"/>
            <a:ext cx="3200400" cy="274320"/>
          </a:xfrm>
        </p:spPr>
        <p:txBody>
          <a:bodyPr/>
          <a:lstStyle/>
          <a:p>
            <a:r>
              <a:rPr lang="en-US" dirty="0"/>
              <a:t>Presentation title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003536" y="472108"/>
            <a:ext cx="987552" cy="244503"/>
          </a:xfrm>
        </p:spPr>
        <p:txBody>
          <a:bodyPr/>
          <a:lstStyle/>
          <a:p>
            <a:fld id="{48F63A3B-78C7-47BE-AE5E-E10140E04643}" type="slidenum">
              <a:rPr lang="en-US" smtClean="0"/>
              <a:pPr/>
              <a:t>4</a:t>
            </a:fld>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3575" y="1819469"/>
            <a:ext cx="7439689" cy="4926564"/>
          </a:xfrm>
        </p:spPr>
        <p:txBody>
          <a:bodyPr>
            <a:normAutofit/>
          </a:bodyPr>
          <a:lstStyle/>
          <a:p>
            <a:pPr algn="l"/>
            <a:r>
              <a:rPr lang="en-US" b="0" i="0" dirty="0">
                <a:solidFill>
                  <a:srgbClr val="374151"/>
                </a:solidFill>
                <a:effectLst/>
                <a:latin typeface="Söhne"/>
              </a:rPr>
              <a:t>In today's dynamic business landscape, the importance of effective inventory management has never been greater. Yet, many traditional inventory management systems are struggling to keep pace with the evolving demands of modern enterprises. These legacy systems often encounter common challenges such as cumbersome processes, limited access to diverse inventory options, opacity in pricing and terms, and outdated user interfaces.</a:t>
            </a:r>
          </a:p>
          <a:p>
            <a:pPr algn="l"/>
            <a:endParaRPr lang="en-US" b="0" i="0" dirty="0">
              <a:solidFill>
                <a:srgbClr val="374151"/>
              </a:solidFill>
              <a:effectLst/>
              <a:latin typeface="Söhne"/>
            </a:endParaRPr>
          </a:p>
          <a:p>
            <a:pPr algn="l"/>
            <a:r>
              <a:rPr lang="en-US" b="0" i="0" dirty="0">
                <a:solidFill>
                  <a:srgbClr val="374151"/>
                </a:solidFill>
                <a:effectLst/>
                <a:latin typeface="Söhne"/>
              </a:rPr>
              <a:t>Clearly, there's an urgent need for a revolutionary, customer-centric inventory management system that can usher in a new era of efficiency and convenience. Our primary objective is to revolutionize the way businesses access and control their inventory, creating a seamless and user-friendly experience that empowers organizations to thrive in today's competitive market.</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08718" y="317242"/>
            <a:ext cx="7187682" cy="1614196"/>
          </a:xfrm>
        </p:spPr>
        <p:txBody>
          <a:bodyPr/>
          <a:lstStyle/>
          <a:p>
            <a:r>
              <a:rPr lang="en-US" dirty="0"/>
              <a:t>Abstract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rot="10800000" flipV="1">
            <a:off x="74644" y="2351314"/>
            <a:ext cx="12045820" cy="3172408"/>
          </a:xfrm>
        </p:spPr>
        <p:txBody>
          <a:bodyPr/>
          <a:lstStyle/>
          <a:p>
            <a:r>
              <a:rPr lang="en-US" b="0" i="0" dirty="0">
                <a:solidFill>
                  <a:srgbClr val="374151"/>
                </a:solidFill>
                <a:effectLst/>
                <a:latin typeface="Söhne"/>
              </a:rPr>
              <a:t>In a rapidly evolving business landscape, effective inventory management is paramount. However, traditional inventory systems often struggle to meet the modern demands of businesses. Challenges such as inefficient processes, limited inventory options, obscured pricing, and outdated interfaces hinder operations. There is an urgent need for an innovative, user-centric inventory management system. Our project aims to redefine how businesses access and manage their inventory, creating a seamless and convenient solution. We aspire to address these challenges and set new standards in inventory management, empowering organizations to thrive in today's competitive markets.</a:t>
            </a:r>
            <a:endParaRPr lang="en-US" dirty="0"/>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731520"/>
            <a:ext cx="10671048" cy="1362057"/>
          </a:xfrm>
        </p:spPr>
        <p:txBody>
          <a:bodyPr/>
          <a:lstStyle/>
          <a:p>
            <a:r>
              <a:rPr lang="en-US" dirty="0"/>
              <a:t>Introduction</a:t>
            </a: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6</a:t>
            </a:fld>
            <a:endParaRPr lang="en-US" dirty="0"/>
          </a:p>
        </p:txBody>
      </p:sp>
      <p:sp>
        <p:nvSpPr>
          <p:cNvPr id="10" name="Content Placeholder 9">
            <a:extLst>
              <a:ext uri="{FF2B5EF4-FFF2-40B4-BE49-F238E27FC236}">
                <a16:creationId xmlns:a16="http://schemas.microsoft.com/office/drawing/2014/main" id="{DC4FC4D1-98EA-E80D-855E-BFAD43DCE42D}"/>
              </a:ext>
            </a:extLst>
          </p:cNvPr>
          <p:cNvSpPr>
            <a:spLocks noGrp="1"/>
          </p:cNvSpPr>
          <p:nvPr>
            <p:ph sz="half" idx="1"/>
          </p:nvPr>
        </p:nvSpPr>
        <p:spPr>
          <a:xfrm>
            <a:off x="755904" y="2341984"/>
            <a:ext cx="10680192" cy="3900196"/>
          </a:xfrm>
        </p:spPr>
        <p:txBody>
          <a:bodyPr/>
          <a:lstStyle/>
          <a:p>
            <a:r>
              <a:rPr lang="en-US" b="0" i="0" dirty="0">
                <a:solidFill>
                  <a:srgbClr val="374151"/>
                </a:solidFill>
                <a:effectLst/>
                <a:latin typeface="Söhne"/>
              </a:rPr>
              <a:t>In the era of smart technology and rapid innovation, the demand for electronic products is skyrocketing, bringing with it the need for equally advanced and efficient inventory management systems. For a company like Smart Electronics, operating in this fast-paced industry, maintaining precise control over its inventory is not just a matter of convenience but a strategic imperative. As the company continues to grow and diversify its product offerings, the challenges associated with traditional inventory management systems become increasingly evident.</a:t>
            </a:r>
            <a:endParaRPr lang="en-IN"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7</a:t>
            </a:fld>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rot="10800000" flipV="1">
            <a:off x="2132740" y="1035698"/>
            <a:ext cx="9293287" cy="4637314"/>
          </a:xfrm>
        </p:spPr>
        <p:txBody>
          <a:bodyPr/>
          <a:lstStyle/>
          <a:p>
            <a:r>
              <a:rPr lang="en-US" b="0" i="0" dirty="0">
                <a:solidFill>
                  <a:srgbClr val="374151"/>
                </a:solidFill>
                <a:effectLst/>
                <a:latin typeface="Söhne"/>
              </a:rPr>
              <a:t>An Inventory Management System (IMS) is crucial for businesses to efficiently track, manage, and optimize their inventory. Here, I'll describe the existing system and a proposed system for inventory management:</a:t>
            </a:r>
          </a:p>
          <a:p>
            <a:r>
              <a:rPr lang="en-IN" b="1" i="0" dirty="0">
                <a:effectLst/>
                <a:latin typeface="Söhne"/>
              </a:rPr>
              <a:t>Existing System:</a:t>
            </a:r>
          </a:p>
          <a:p>
            <a:pPr marL="457200" indent="-457200">
              <a:buAutoNum type="arabicPeriod"/>
            </a:pPr>
            <a:r>
              <a:rPr lang="en-IN" b="1" i="0" dirty="0">
                <a:effectLst/>
                <a:latin typeface="Söhne"/>
              </a:rPr>
              <a:t>Manual System</a:t>
            </a:r>
            <a:endParaRPr lang="en-IN" b="1" dirty="0">
              <a:latin typeface="Söhne"/>
            </a:endParaRPr>
          </a:p>
          <a:p>
            <a:r>
              <a:rPr lang="en-IN" b="1" dirty="0">
                <a:latin typeface="Söhne"/>
              </a:rPr>
              <a:t>2</a:t>
            </a:r>
            <a:r>
              <a:rPr lang="en-IN" b="1" i="0" dirty="0">
                <a:effectLst/>
                <a:latin typeface="Söhne"/>
              </a:rPr>
              <a:t>. Limited Visibility</a:t>
            </a:r>
          </a:p>
          <a:p>
            <a:r>
              <a:rPr lang="en-IN" b="1" i="0" dirty="0">
                <a:effectLst/>
                <a:latin typeface="Söhne"/>
              </a:rPr>
              <a:t>3. Time-Consuming</a:t>
            </a:r>
          </a:p>
          <a:p>
            <a:r>
              <a:rPr lang="en-IN" b="1" i="0" dirty="0">
                <a:effectLst/>
                <a:latin typeface="Söhne"/>
              </a:rPr>
              <a:t>4. Lack of Scalability:</a:t>
            </a:r>
          </a:p>
          <a:p>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EC7A-CF24-D633-5F6A-30D0391E86BA}"/>
              </a:ext>
            </a:extLst>
          </p:cNvPr>
          <p:cNvSpPr>
            <a:spLocks noGrp="1"/>
          </p:cNvSpPr>
          <p:nvPr>
            <p:ph type="title"/>
          </p:nvPr>
        </p:nvSpPr>
        <p:spPr>
          <a:xfrm>
            <a:off x="3993502" y="559838"/>
            <a:ext cx="7432525" cy="864804"/>
          </a:xfrm>
        </p:spPr>
        <p:txBody>
          <a:bodyPr/>
          <a:lstStyle/>
          <a:p>
            <a:r>
              <a:rPr lang="en-IN" dirty="0"/>
              <a:t>PROPOSED SYSTEM</a:t>
            </a:r>
          </a:p>
        </p:txBody>
      </p:sp>
      <p:sp>
        <p:nvSpPr>
          <p:cNvPr id="3" name="Slide Number Placeholder 2">
            <a:extLst>
              <a:ext uri="{FF2B5EF4-FFF2-40B4-BE49-F238E27FC236}">
                <a16:creationId xmlns:a16="http://schemas.microsoft.com/office/drawing/2014/main" id="{8278713D-0BE9-0D1F-49B7-4ED3FBE1C502}"/>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5" name="Text Placeholder 4">
            <a:extLst>
              <a:ext uri="{FF2B5EF4-FFF2-40B4-BE49-F238E27FC236}">
                <a16:creationId xmlns:a16="http://schemas.microsoft.com/office/drawing/2014/main" id="{439CC51F-3862-9E24-BE47-C9E4E2858A42}"/>
              </a:ext>
            </a:extLst>
          </p:cNvPr>
          <p:cNvSpPr>
            <a:spLocks noGrp="1"/>
          </p:cNvSpPr>
          <p:nvPr>
            <p:ph type="body" sz="quarter" idx="13"/>
          </p:nvPr>
        </p:nvSpPr>
        <p:spPr>
          <a:xfrm>
            <a:off x="1693191" y="1884784"/>
            <a:ext cx="8805618" cy="2952391"/>
          </a:xfrm>
        </p:spPr>
        <p:txBody>
          <a:bodyPr/>
          <a:lstStyle/>
          <a:p>
            <a:pPr marL="457200" indent="-457200">
              <a:buAutoNum type="arabicPeriod"/>
            </a:pPr>
            <a:r>
              <a:rPr lang="en-US" b="1" i="0" dirty="0">
                <a:effectLst/>
                <a:latin typeface="Söhne"/>
              </a:rPr>
              <a:t>Automated Inventory Management System:</a:t>
            </a:r>
            <a:endParaRPr lang="en-IN" b="1" i="0" dirty="0">
              <a:effectLst/>
              <a:latin typeface="Söhne"/>
            </a:endParaRPr>
          </a:p>
          <a:p>
            <a:r>
              <a:rPr lang="en-IN" b="1" dirty="0">
                <a:latin typeface="Söhne"/>
              </a:rPr>
              <a:t>      1.1 </a:t>
            </a:r>
            <a:r>
              <a:rPr lang="en-IN" b="1" i="0" dirty="0">
                <a:effectLst/>
                <a:latin typeface="Söhne"/>
              </a:rPr>
              <a:t>Centralized Database</a:t>
            </a:r>
          </a:p>
          <a:p>
            <a:r>
              <a:rPr lang="en-IN" b="1" i="0" dirty="0">
                <a:effectLst/>
                <a:latin typeface="Söhne"/>
              </a:rPr>
              <a:t>      1.2 Barcode/RFID Technology</a:t>
            </a:r>
          </a:p>
          <a:p>
            <a:r>
              <a:rPr lang="en-US" b="1" i="0" dirty="0">
                <a:effectLst/>
                <a:latin typeface="Söhne"/>
              </a:rPr>
              <a:t> 2. Real-Time Tracking and Alerts</a:t>
            </a:r>
          </a:p>
          <a:p>
            <a:r>
              <a:rPr lang="en-IN" b="1" dirty="0">
                <a:latin typeface="Söhne"/>
              </a:rPr>
              <a:t>      2.1 </a:t>
            </a:r>
            <a:r>
              <a:rPr lang="en-IN" b="1" i="0" dirty="0">
                <a:effectLst/>
                <a:latin typeface="Söhne"/>
              </a:rPr>
              <a:t>POS Integration</a:t>
            </a:r>
            <a:endParaRPr lang="en-US" b="1" dirty="0">
              <a:latin typeface="Söhne"/>
            </a:endParaRPr>
          </a:p>
          <a:p>
            <a:r>
              <a:rPr lang="en-IN" b="1" i="0" dirty="0">
                <a:effectLst/>
                <a:latin typeface="Söhne"/>
              </a:rPr>
              <a:t>      2.2 Alerts and Notifications</a:t>
            </a:r>
          </a:p>
        </p:txBody>
      </p:sp>
    </p:spTree>
    <p:extLst>
      <p:ext uri="{BB962C8B-B14F-4D97-AF65-F5344CB8AC3E}">
        <p14:creationId xmlns:p14="http://schemas.microsoft.com/office/powerpoint/2010/main" val="193956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1791478" y="751398"/>
            <a:ext cx="9638522" cy="1362057"/>
          </a:xfrm>
        </p:spPr>
        <p:txBody>
          <a:bodyPr/>
          <a:lstStyle/>
          <a:p>
            <a:r>
              <a:rPr lang="en-US" dirty="0"/>
              <a:t>Proposed system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9</a:t>
            </a:fld>
            <a:endParaRPr lang="en-US" dirty="0"/>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2752531" y="2864499"/>
            <a:ext cx="7259216" cy="2472611"/>
          </a:xfrm>
        </p:spPr>
        <p:txBody>
          <a:bodyPr/>
          <a:lstStyle/>
          <a:p>
            <a:r>
              <a:rPr lang="en-US" sz="2400" b="0" i="0" dirty="0">
                <a:solidFill>
                  <a:srgbClr val="374151"/>
                </a:solidFill>
                <a:effectLst/>
                <a:latin typeface="Söhne"/>
              </a:rPr>
              <a:t>In response to the limitations of the existing inventory management system at Smart Electronics, we propose the development and implementation of a cutting-edge Inventory Management System (IMS). This proposed system aims to revolutionize how Smart Electronics manages its inventory, introducing automation, efficiency, and enhanced capabilities. Below are the key features and components of the proposed IMS:</a:t>
            </a:r>
            <a:endParaRPr lang="en-US" sz="2400" dirty="0"/>
          </a:p>
        </p:txBody>
      </p:sp>
    </p:spTree>
    <p:extLst>
      <p:ext uri="{BB962C8B-B14F-4D97-AF65-F5344CB8AC3E}">
        <p14:creationId xmlns:p14="http://schemas.microsoft.com/office/powerpoint/2010/main" val="201193018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{21204AC8-FFD3-4BFF-BE3F-B124467CB8E3}tf78438558_win32</Template>
  <TotalTime>277</TotalTime>
  <Words>980</Words>
  <Application>Microsoft Office PowerPoint</Application>
  <PresentationFormat>Widescreen</PresentationFormat>
  <Paragraphs>119</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Sabon Next LT</vt:lpstr>
      <vt:lpstr>Söhne</vt:lpstr>
      <vt:lpstr>Times New Roman</vt:lpstr>
      <vt:lpstr>Custom</vt:lpstr>
      <vt:lpstr>INVENTORY MANAGEMENT SYSTEM</vt:lpstr>
      <vt:lpstr>PowerPoint Presentation</vt:lpstr>
      <vt:lpstr>AGENDA</vt:lpstr>
      <vt:lpstr>Use case:</vt:lpstr>
      <vt:lpstr>Abstract</vt:lpstr>
      <vt:lpstr>Introduction</vt:lpstr>
      <vt:lpstr>PowerPoint Presentation</vt:lpstr>
      <vt:lpstr>PROPOSED SYSTEM</vt:lpstr>
      <vt:lpstr>Proposed system</vt:lpstr>
      <vt:lpstr>Proposed system</vt:lpstr>
      <vt:lpstr>ARCHITECTURE</vt:lpstr>
      <vt:lpstr>SOFTWARE REQUIREMENTS:</vt:lpstr>
      <vt:lpstr>Hardware requirements</vt:lpstr>
      <vt:lpstr>Source code</vt:lpstr>
      <vt:lpstr>PowerPoint Presentation</vt:lpstr>
      <vt:lpstr>PowerPoint Presentation</vt:lpstr>
      <vt:lpstr>PowerPoint Presentation</vt:lpstr>
      <vt:lpstr>PowerPoint Presentation</vt:lpstr>
      <vt:lpstr>OUTPUT:</vt:lpstr>
      <vt:lpstr>Post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dc:subject/>
  <dc:creator>Mani venkat</dc:creator>
  <cp:lastModifiedBy>Mani venkat</cp:lastModifiedBy>
  <cp:revision>3</cp:revision>
  <dcterms:created xsi:type="dcterms:W3CDTF">2023-09-28T14:48:47Z</dcterms:created>
  <dcterms:modified xsi:type="dcterms:W3CDTF">2023-09-29T09:20:17Z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